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685" r:id="rId2"/>
    <p:sldId id="585" r:id="rId3"/>
    <p:sldId id="680" r:id="rId4"/>
    <p:sldId id="687" r:id="rId5"/>
    <p:sldId id="645" r:id="rId6"/>
    <p:sldId id="675" r:id="rId7"/>
    <p:sldId id="681" r:id="rId8"/>
    <p:sldId id="682" r:id="rId9"/>
  </p:sldIdLst>
  <p:sldSz cx="9144000" cy="6858000" type="screen4x3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34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6600"/>
    <a:srgbClr val="777777"/>
    <a:srgbClr val="66FFFF"/>
    <a:srgbClr val="66CCFF"/>
    <a:srgbClr val="33CCCC"/>
    <a:srgbClr val="339966"/>
    <a:srgbClr val="73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88156" autoAdjust="0"/>
  </p:normalViewPr>
  <p:slideViewPr>
    <p:cSldViewPr>
      <p:cViewPr>
        <p:scale>
          <a:sx n="74" d="100"/>
          <a:sy n="74" d="100"/>
        </p:scale>
        <p:origin x="-1290" y="-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1408" y="-104"/>
      </p:cViewPr>
      <p:guideLst>
        <p:guide orient="horz" pos="2934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5" tIns="46693" rIns="93385" bIns="46693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5" tIns="46693" rIns="93385" bIns="46693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5" tIns="46693" rIns="93385" bIns="46693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47138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5" tIns="46693" rIns="93385" bIns="46693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2CD563D8-419A-4402-B1D6-5A6AB48D1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52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5" tIns="46693" rIns="93385" bIns="46693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5" tIns="46693" rIns="93385" bIns="46693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3313" y="698500"/>
            <a:ext cx="4656137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24363"/>
            <a:ext cx="50323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5" tIns="46693" rIns="93385" bIns="466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5" tIns="46693" rIns="93385" bIns="46693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47138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5" tIns="46693" rIns="93385" bIns="46693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44DFE06A-6FD3-4636-9768-67961CC52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34" charset="-128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34" charset="-128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34" charset="-128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34" charset="-128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 txBox="1">
            <a:spLocks noGrp="1" noChangeArrowheads="1"/>
          </p:cNvSpPr>
          <p:nvPr/>
        </p:nvSpPr>
        <p:spPr bwMode="auto">
          <a:xfrm>
            <a:off x="3886200" y="8847138"/>
            <a:ext cx="29702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738" tIns="46369" rIns="92738" bIns="46369" anchor="b"/>
          <a:lstStyle/>
          <a:p>
            <a:pPr algn="r" defTabSz="927100"/>
            <a:fld id="{81A52CA3-017D-4E15-8DEA-7A8884097EC9}" type="slidenum">
              <a:rPr lang="en-US" sz="1200">
                <a:latin typeface="Calibri" pitchFamily="34" charset="0"/>
                <a:cs typeface="ＭＳ Ｐゴシック"/>
              </a:rPr>
              <a:pPr algn="r" defTabSz="927100"/>
              <a:t>1</a:t>
            </a:fld>
            <a:endParaRPr lang="en-US" sz="1200" dirty="0">
              <a:latin typeface="Calibri" pitchFamily="34" charset="0"/>
              <a:cs typeface="ＭＳ Ｐゴシック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24363"/>
            <a:ext cx="5486400" cy="41910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uk-UA" smtClean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24619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BEE6CFDE-0F93-4592-928B-066CA528AC73}" type="slidenum">
              <a:rPr lang="en-US" sz="1200" smtClean="0"/>
              <a:pPr eaLnBrk="1" hangingPunct="1">
                <a:defRPr/>
              </a:pPr>
              <a:t>2</a:t>
            </a:fld>
            <a:endParaRPr lang="en-US" sz="1200" dirty="0" smtClean="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92442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ea typeface="ＭＳ Ｐゴシック"/>
            </a:endParaRPr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420E4187-C8AF-457D-B84F-157AF9521F16}" type="slidenum">
              <a:rPr lang="en-US" sz="1200" smtClean="0"/>
              <a:pPr eaLnBrk="1" hangingPunct="1">
                <a:defRPr/>
              </a:pPr>
              <a:t>3</a:t>
            </a:fld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5558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ea typeface="ＭＳ Ｐゴシック"/>
            </a:endParaRPr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85BBF706-4019-446D-AD36-BC60271E11A9}" type="slidenum">
              <a:rPr lang="en-US" sz="1200" smtClean="0"/>
              <a:pPr eaLnBrk="1" hangingPunct="1">
                <a:defRPr/>
              </a:pPr>
              <a:t>4</a:t>
            </a:fld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642766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4CC4CAAE-D929-4E5A-9567-A88FB1711821}" type="slidenum">
              <a:rPr lang="en-US" sz="1200" smtClean="0"/>
              <a:pPr eaLnBrk="1" hangingPunct="1">
                <a:defRPr/>
              </a:pPr>
              <a:t>5</a:t>
            </a:fld>
            <a:endParaRPr lang="en-US" sz="1200" dirty="0" smtClean="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9238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ea typeface="ＭＳ Ｐゴシック"/>
            </a:endParaRP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CB3D75F7-DBFA-4AEE-8A38-36D0D349A560}" type="slidenum">
              <a:rPr lang="en-US" sz="1200" smtClean="0"/>
              <a:pPr eaLnBrk="1" hangingPunct="1">
                <a:defRPr/>
              </a:pPr>
              <a:t>6</a:t>
            </a:fld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469906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97481C9C-585A-427F-815E-568FEA22D2EE}" type="slidenum">
              <a:rPr lang="en-US" sz="1200" smtClean="0"/>
              <a:pPr eaLnBrk="1" hangingPunct="1">
                <a:defRPr/>
              </a:pPr>
              <a:t>7</a:t>
            </a:fld>
            <a:endParaRPr lang="en-US" sz="1200" dirty="0" smtClean="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ru-RU" smtClean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33048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13287FF8-B78F-48E9-971F-00437DD871C5}" type="slidenum">
              <a:rPr lang="en-US" sz="1200" smtClean="0"/>
              <a:pPr eaLnBrk="1" hangingPunct="1">
                <a:defRPr/>
              </a:pPr>
              <a:t>8</a:t>
            </a:fld>
            <a:endParaRPr lang="en-US" sz="1200" dirty="0" smtClean="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/>
            <a:endParaRPr lang="ru-RU" sz="1000" smtClean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51144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0"/>
          <p:cNvSpPr txBox="1">
            <a:spLocks noChangeArrowheads="1"/>
          </p:cNvSpPr>
          <p:nvPr userDrawn="1"/>
        </p:nvSpPr>
        <p:spPr bwMode="auto">
          <a:xfrm>
            <a:off x="304800" y="6527800"/>
            <a:ext cx="6477000" cy="2746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sz="1200" smtClean="0">
                <a:solidFill>
                  <a:schemeClr val="bg1"/>
                </a:solidFill>
                <a:latin typeface="Times" pitchFamily="18" charset="0"/>
                <a:ea typeface="+mn-ea"/>
              </a:rPr>
              <a:t>W    H    E    R    E       O    P    P    O    R    T    U    N    I    T    I    E    S       E     M    E    R    G    E</a:t>
            </a:r>
          </a:p>
        </p:txBody>
      </p:sp>
      <p:pic>
        <p:nvPicPr>
          <p:cNvPr id="3" name="Picture 21" descr="Test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24663" y="6443663"/>
            <a:ext cx="20907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22"/>
          <p:cNvSpPr txBox="1">
            <a:spLocks noChangeArrowheads="1"/>
          </p:cNvSpPr>
          <p:nvPr userDrawn="1"/>
        </p:nvSpPr>
        <p:spPr bwMode="auto">
          <a:xfrm>
            <a:off x="8534400" y="6096000"/>
            <a:ext cx="228600" cy="18256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EF008621-0087-453E-BC1D-D440DED6509C}" type="slidenum">
              <a:rPr lang="en-US" sz="1200" smtClean="0">
                <a:solidFill>
                  <a:schemeClr val="bg1"/>
                </a:solidFill>
                <a:latin typeface="Times" charset="0"/>
                <a:cs typeface="+mn-cs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sz="1200" smtClean="0">
              <a:solidFill>
                <a:schemeClr val="bg1"/>
              </a:solidFill>
              <a:latin typeface="Times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96050" y="381000"/>
            <a:ext cx="1962150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734050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772400" cy="533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370013"/>
            <a:ext cx="7772400" cy="4881562"/>
          </a:xfrm>
        </p:spPr>
        <p:txBody>
          <a:bodyPr/>
          <a:lstStyle/>
          <a:p>
            <a:pPr lvl="0"/>
            <a:endParaRPr lang="ru-RU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772400" cy="533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370013"/>
            <a:ext cx="3810000" cy="48815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10000" cy="48815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370013"/>
            <a:ext cx="3810000" cy="4881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10000" cy="4881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0013"/>
            <a:ext cx="7772400" cy="488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738300"/>
          </a:solidFill>
          <a:ln>
            <a:noFill/>
          </a:ln>
          <a:extLst/>
        </p:spPr>
        <p:txBody>
          <a:bodyPr wrap="none" anchor="ctr"/>
          <a:lstStyle/>
          <a:p>
            <a:pPr>
              <a:defRPr/>
            </a:pPr>
            <a:endParaRPr lang="ru-RU">
              <a:ea typeface="ＭＳ Ｐゴシック" pitchFamily="34" charset="-128"/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457200" y="6527800"/>
            <a:ext cx="6477000" cy="2746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sz="1200" dirty="0" smtClean="0">
                <a:solidFill>
                  <a:schemeClr val="bg1"/>
                </a:solidFill>
                <a:latin typeface="Times" pitchFamily="18" charset="0"/>
                <a:ea typeface="+mn-ea"/>
              </a:rPr>
              <a:t>W    H    E    R    E       O    P    </a:t>
            </a:r>
            <a:r>
              <a:rPr lang="en-US" sz="1200" dirty="0" err="1" smtClean="0">
                <a:solidFill>
                  <a:schemeClr val="bg1"/>
                </a:solidFill>
                <a:latin typeface="Times" pitchFamily="18" charset="0"/>
                <a:ea typeface="+mn-ea"/>
              </a:rPr>
              <a:t>P</a:t>
            </a:r>
            <a:r>
              <a:rPr lang="en-US" sz="1200" dirty="0" smtClean="0">
                <a:solidFill>
                  <a:schemeClr val="bg1"/>
                </a:solidFill>
                <a:latin typeface="Times" pitchFamily="18" charset="0"/>
                <a:ea typeface="+mn-ea"/>
              </a:rPr>
              <a:t>    O    R    T    U    N    I    T    E    S       E     M    E    R    G    E</a:t>
            </a:r>
          </a:p>
        </p:txBody>
      </p:sp>
      <p:sp>
        <p:nvSpPr>
          <p:cNvPr id="1030" name="Line 11"/>
          <p:cNvSpPr>
            <a:spLocks noChangeShapeType="1"/>
          </p:cNvSpPr>
          <p:nvPr userDrawn="1"/>
        </p:nvSpPr>
        <p:spPr bwMode="auto">
          <a:xfrm>
            <a:off x="0" y="1066800"/>
            <a:ext cx="8534400" cy="0"/>
          </a:xfrm>
          <a:prstGeom prst="line">
            <a:avLst/>
          </a:prstGeom>
          <a:noFill/>
          <a:ln w="9525">
            <a:solidFill>
              <a:srgbClr val="738300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>
              <a:ea typeface="ＭＳ Ｐゴシック" pitchFamily="34" charset="-128"/>
            </a:endParaRPr>
          </a:p>
        </p:txBody>
      </p:sp>
      <p:sp>
        <p:nvSpPr>
          <p:cNvPr id="1031" name="Rectangle 18"/>
          <p:cNvSpPr>
            <a:spLocks noChangeArrowheads="1"/>
          </p:cNvSpPr>
          <p:nvPr userDrawn="1"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wrap="none" anchor="ctr"/>
          <a:lstStyle/>
          <a:p>
            <a:pPr algn="ctr">
              <a:defRPr/>
            </a:pPr>
            <a:endParaRPr lang="ru-RU">
              <a:ea typeface="ＭＳ Ｐゴシック" pitchFamily="34" charset="-128"/>
            </a:endParaRPr>
          </a:p>
        </p:txBody>
      </p:sp>
      <p:sp>
        <p:nvSpPr>
          <p:cNvPr id="1032" name="Text Box 19"/>
          <p:cNvSpPr txBox="1">
            <a:spLocks noChangeArrowheads="1"/>
          </p:cNvSpPr>
          <p:nvPr userDrawn="1"/>
        </p:nvSpPr>
        <p:spPr bwMode="auto">
          <a:xfrm>
            <a:off x="304800" y="6527800"/>
            <a:ext cx="6477000" cy="2746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sz="1200" smtClean="0">
                <a:solidFill>
                  <a:schemeClr val="bg1"/>
                </a:solidFill>
                <a:latin typeface="Times" pitchFamily="18" charset="0"/>
                <a:ea typeface="+mn-ea"/>
              </a:rPr>
              <a:t>W    H    E    R    E       O    P    P    O    R    T    U    N    I    T    I    E    S       E     M    E    R    G    E</a:t>
            </a:r>
          </a:p>
        </p:txBody>
      </p:sp>
      <p:pic>
        <p:nvPicPr>
          <p:cNvPr id="1033" name="Picture 20" descr="Test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6824663" y="6443663"/>
            <a:ext cx="20907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ext Box 22"/>
          <p:cNvSpPr txBox="1">
            <a:spLocks noChangeArrowheads="1"/>
          </p:cNvSpPr>
          <p:nvPr userDrawn="1"/>
        </p:nvSpPr>
        <p:spPr bwMode="auto">
          <a:xfrm>
            <a:off x="8850313" y="6169025"/>
            <a:ext cx="381000" cy="2746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FF53693F-A938-4C6B-8509-FE9EDDB03E13}" type="slidenum">
              <a:rPr lang="en-US" sz="1200" smtClean="0">
                <a:solidFill>
                  <a:srgbClr val="808000"/>
                </a:solidFill>
                <a:latin typeface="Times" charset="0"/>
                <a:cs typeface="+mn-cs"/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endParaRPr lang="en-US" sz="1200" smtClean="0">
              <a:solidFill>
                <a:srgbClr val="808000"/>
              </a:solidFill>
              <a:latin typeface="Times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D2317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D2317"/>
          </a:solidFill>
          <a:latin typeface="Times New Roman" pitchFamily="18" charset="0"/>
          <a:ea typeface="ＭＳ Ｐゴシック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D2317"/>
          </a:solidFill>
          <a:latin typeface="Times New Roman" pitchFamily="18" charset="0"/>
          <a:ea typeface="ＭＳ Ｐゴシック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D2317"/>
          </a:solidFill>
          <a:latin typeface="Times New Roman" pitchFamily="18" charset="0"/>
          <a:ea typeface="ＭＳ Ｐゴシック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D2317"/>
          </a:solidFill>
          <a:latin typeface="Times New Roman" pitchFamily="18" charset="0"/>
          <a:ea typeface="ＭＳ Ｐゴシック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7D2317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7D2317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7D2317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7D2317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38300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870000"/>
        </a:buClr>
        <a:buChar char="•"/>
        <a:defRPr sz="20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38300"/>
        </a:buClr>
        <a:buFont typeface="Times New Roman" pitchFamily="18" charset="0"/>
        <a:buChar char="─"/>
        <a:defRPr sz="20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70000"/>
        </a:buClr>
        <a:buSzPct val="125000"/>
        <a:buFont typeface="Times New Roman" pitchFamily="18" charset="0"/>
        <a:buChar char="∙"/>
        <a:defRPr sz="20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38300"/>
        </a:buClr>
        <a:buFont typeface="Times New Roman" pitchFamily="18" charset="0"/>
        <a:buChar char="▫"/>
        <a:defRPr sz="20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738300"/>
        </a:buClr>
        <a:buFont typeface="Times New Roman" pitchFamily="18" charset="0"/>
        <a:buChar char="▫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738300"/>
        </a:buClr>
        <a:buFont typeface="Times New Roman" pitchFamily="18" charset="0"/>
        <a:buChar char="▫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738300"/>
        </a:buClr>
        <a:buFont typeface="Times New Roman" pitchFamily="18" charset="0"/>
        <a:buChar char="▫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738300"/>
        </a:buClr>
        <a:buFont typeface="Times New Roman" pitchFamily="18" charset="0"/>
        <a:buChar char="▫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86800" y="6019800"/>
            <a:ext cx="4572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05A2218-0EC0-4E27-AAC3-F30D1482D1D0}" type="slidenum">
              <a:rPr lang="ru-RU" sz="1200">
                <a:solidFill>
                  <a:srgbClr val="898989"/>
                </a:solidFill>
                <a:latin typeface="Calibri" pitchFamily="34" charset="0"/>
                <a:cs typeface="ＭＳ Ｐゴシック"/>
              </a:rPr>
              <a:pPr/>
              <a:t>1</a:t>
            </a:fld>
            <a:endParaRPr lang="ru-RU" sz="1200">
              <a:solidFill>
                <a:srgbClr val="898989"/>
              </a:solidFill>
              <a:latin typeface="Calibri" pitchFamily="34" charset="0"/>
              <a:cs typeface="ＭＳ Ｐゴシック"/>
            </a:endParaRPr>
          </a:p>
        </p:txBody>
      </p:sp>
      <p:sp>
        <p:nvSpPr>
          <p:cNvPr id="17410" name="Номер слайда 5"/>
          <p:cNvSpPr txBox="1">
            <a:spLocks noGrp="1"/>
          </p:cNvSpPr>
          <p:nvPr/>
        </p:nvSpPr>
        <p:spPr bwMode="auto">
          <a:xfrm>
            <a:off x="8686800" y="6019800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8914AF4F-2860-434E-80E1-5AC8CF67F298}" type="slidenum">
              <a:rPr lang="ru-RU" sz="1200">
                <a:solidFill>
                  <a:srgbClr val="898989"/>
                </a:solidFill>
                <a:latin typeface="Calibri" pitchFamily="34" charset="0"/>
                <a:cs typeface="ＭＳ Ｐゴシック"/>
              </a:rPr>
              <a:pPr algn="r"/>
              <a:t>1</a:t>
            </a:fld>
            <a:endParaRPr lang="ru-RU" sz="1200">
              <a:solidFill>
                <a:srgbClr val="898989"/>
              </a:solidFill>
              <a:latin typeface="Calibri" pitchFamily="34" charset="0"/>
              <a:cs typeface="ＭＳ Ｐゴシック"/>
            </a:endParaRP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41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3" descr="Tes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24663" y="6443663"/>
            <a:ext cx="20907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879600" y="1295400"/>
            <a:ext cx="5334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4800" b="1" dirty="0">
                <a:solidFill>
                  <a:srgbClr val="FFFF99"/>
                </a:solidFill>
                <a:cs typeface="ＭＳ Ｐゴシック"/>
              </a:rPr>
              <a:t>Romania:</a:t>
            </a:r>
          </a:p>
          <a:p>
            <a:pPr algn="ctr" eaLnBrk="0" hangingPunct="0"/>
            <a:r>
              <a:rPr lang="en-US" sz="4800" b="1" dirty="0">
                <a:solidFill>
                  <a:srgbClr val="FFFF99"/>
                </a:solidFill>
                <a:cs typeface="ＭＳ Ｐゴシック"/>
              </a:rPr>
              <a:t>Economic Situation</a:t>
            </a:r>
          </a:p>
          <a:p>
            <a:pPr algn="ctr" eaLnBrk="0" hangingPunct="0"/>
            <a:r>
              <a:rPr lang="en-US" sz="4800" b="1" dirty="0">
                <a:solidFill>
                  <a:srgbClr val="FFFF99"/>
                </a:solidFill>
                <a:cs typeface="ＭＳ Ｐゴシック"/>
              </a:rPr>
              <a:t>And Prospects</a:t>
            </a:r>
            <a:endParaRPr lang="en-US" sz="4800" dirty="0">
              <a:solidFill>
                <a:srgbClr val="FFFF99"/>
              </a:solidFill>
              <a:cs typeface="ＭＳ Ｐゴシック"/>
            </a:endParaRPr>
          </a:p>
        </p:txBody>
      </p:sp>
      <p:sp>
        <p:nvSpPr>
          <p:cNvPr id="17414" name="Text Box 4"/>
          <p:cNvSpPr txBox="1">
            <a:spLocks noChangeArrowheads="1"/>
          </p:cNvSpPr>
          <p:nvPr/>
        </p:nvSpPr>
        <p:spPr bwMode="auto">
          <a:xfrm>
            <a:off x="1066800" y="3962400"/>
            <a:ext cx="7315200" cy="1228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45720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b="1" dirty="0">
              <a:solidFill>
                <a:schemeClr val="bg1"/>
              </a:solidFill>
              <a:cs typeface="ＭＳ Ｐゴシック"/>
            </a:endParaRPr>
          </a:p>
          <a:p>
            <a:pPr algn="ctr" defTabSz="45720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2000" b="1" dirty="0">
              <a:solidFill>
                <a:srgbClr val="FFFF99"/>
              </a:solidFill>
              <a:cs typeface="ＭＳ Ｐゴシック"/>
            </a:endParaRPr>
          </a:p>
          <a:p>
            <a:pPr algn="ctr" defTabSz="45720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2000" b="1" dirty="0">
              <a:solidFill>
                <a:srgbClr val="FFFF99"/>
              </a:solidFill>
              <a:cs typeface="ＭＳ Ｐゴシック"/>
            </a:endParaRPr>
          </a:p>
          <a:p>
            <a:pPr algn="ctr" defTabSz="45720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 dirty="0" smtClean="0">
                <a:solidFill>
                  <a:srgbClr val="FFFF99"/>
                </a:solidFill>
                <a:cs typeface="ＭＳ Ｐゴシック"/>
              </a:rPr>
              <a:t>September 2016</a:t>
            </a:r>
            <a:endParaRPr lang="en-GB" sz="2000" b="1" dirty="0">
              <a:solidFill>
                <a:srgbClr val="FFFF99"/>
              </a:solidFill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3"/>
          <p:cNvSpPr txBox="1">
            <a:spLocks noChangeArrowheads="1"/>
          </p:cNvSpPr>
          <p:nvPr/>
        </p:nvSpPr>
        <p:spPr bwMode="auto">
          <a:xfrm>
            <a:off x="0" y="6237288"/>
            <a:ext cx="569753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75000"/>
              </a:lnSpc>
              <a:spcBef>
                <a:spcPct val="30000"/>
              </a:spcBef>
            </a:pPr>
            <a:endParaRPr lang="ru-RU" sz="1800">
              <a:cs typeface="ＭＳ Ｐゴシック"/>
            </a:endParaRPr>
          </a:p>
        </p:txBody>
      </p:sp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152400" y="5943600"/>
            <a:ext cx="80010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1600" i="1" dirty="0">
                <a:cs typeface="ＭＳ Ｐゴシック"/>
              </a:rPr>
              <a:t>Source: National Institute of Statistics, National Bank of Romania, </a:t>
            </a:r>
            <a:r>
              <a:rPr lang="en-US" sz="1600" i="1" dirty="0" smtClean="0">
                <a:cs typeface="ＭＳ Ｐゴシック"/>
              </a:rPr>
              <a:t>Eurostat, Ministry </a:t>
            </a:r>
            <a:r>
              <a:rPr lang="en-US" sz="1600" i="1" dirty="0">
                <a:cs typeface="ＭＳ Ｐゴシック"/>
              </a:rPr>
              <a:t>of Public Finance, The Bleyzer Foundation</a:t>
            </a:r>
            <a:endParaRPr lang="ru-RU" sz="1600" i="1" dirty="0">
              <a:cs typeface="ＭＳ Ｐゴシック"/>
            </a:endParaRPr>
          </a:p>
        </p:txBody>
      </p:sp>
      <p:sp>
        <p:nvSpPr>
          <p:cNvPr id="19459" name="Rectangle 1461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533400"/>
          </a:xfrm>
        </p:spPr>
        <p:txBody>
          <a:bodyPr/>
          <a:lstStyle/>
          <a:p>
            <a:pPr algn="ctr" eaLnBrk="1" hangingPunct="1"/>
            <a:r>
              <a:rPr lang="en-US" dirty="0" smtClean="0">
                <a:ea typeface="ＭＳ Ｐゴシック"/>
              </a:rPr>
              <a:t>Key Macroeconomic Indicators</a:t>
            </a:r>
            <a:endParaRPr lang="ru-RU" dirty="0" smtClean="0">
              <a:ea typeface="ＭＳ Ｐゴシック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1" y="1280718"/>
            <a:ext cx="7549676" cy="44342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Rectangle 27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839200" cy="6096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/>
              </a:rPr>
              <a:t>             </a:t>
            </a:r>
            <a:r>
              <a:rPr lang="en-US" sz="2800" dirty="0" smtClean="0">
                <a:ea typeface="ＭＳ Ｐゴシック"/>
              </a:rPr>
              <a:t>Sources of Economic Growth – Supply Side</a:t>
            </a:r>
            <a:endParaRPr lang="ru-RU" sz="2800" dirty="0" smtClean="0">
              <a:ea typeface="ＭＳ Ｐゴシック"/>
            </a:endParaRPr>
          </a:p>
        </p:txBody>
      </p:sp>
      <p:sp>
        <p:nvSpPr>
          <p:cNvPr id="21512" name="TextBox 4"/>
          <p:cNvSpPr txBox="1">
            <a:spLocks noChangeArrowheads="1"/>
          </p:cNvSpPr>
          <p:nvPr/>
        </p:nvSpPr>
        <p:spPr bwMode="auto">
          <a:xfrm>
            <a:off x="152400" y="5686252"/>
            <a:ext cx="3657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i="1" dirty="0">
                <a:cs typeface="ＭＳ Ｐゴシック"/>
              </a:rPr>
              <a:t>Source: National Institute of Statistics, </a:t>
            </a:r>
            <a:r>
              <a:rPr lang="en-US" sz="1200" i="1" dirty="0" smtClean="0">
                <a:cs typeface="ＭＳ Ｐゴシック"/>
              </a:rPr>
              <a:t>The </a:t>
            </a:r>
            <a:r>
              <a:rPr lang="en-US" sz="1200" i="1" dirty="0">
                <a:cs typeface="ＭＳ Ｐゴシック"/>
              </a:rPr>
              <a:t>Bleyzer Foundation</a:t>
            </a:r>
          </a:p>
        </p:txBody>
      </p:sp>
      <p:sp>
        <p:nvSpPr>
          <p:cNvPr id="21513" name="Text Box 10"/>
          <p:cNvSpPr txBox="1">
            <a:spLocks noChangeArrowheads="1"/>
          </p:cNvSpPr>
          <p:nvPr/>
        </p:nvSpPr>
        <p:spPr bwMode="auto">
          <a:xfrm>
            <a:off x="3809999" y="1219200"/>
            <a:ext cx="5158451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rmAutofit fontScale="85000" lnSpcReduction="10000"/>
          </a:bodyPr>
          <a:lstStyle/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GDP expanded by 3.8% in 2015 and by 5.2% in H1-2016;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On the supply side of GDP, since 2015,  trade, auto repairs, transport and tourism have been the main growth drivers, </a:t>
            </a:r>
            <a:r>
              <a:rPr lang="en-US" sz="2000" dirty="0">
                <a:cs typeface="ＭＳ Ｐゴシック"/>
              </a:rPr>
              <a:t>adding 2.1% to the </a:t>
            </a:r>
            <a:r>
              <a:rPr lang="en-US" sz="2000" dirty="0" smtClean="0">
                <a:cs typeface="ＭＳ Ｐゴシック"/>
              </a:rPr>
              <a:t>growth in H1-2016 GDP </a:t>
            </a: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In June 2015, due to increasing food consumption, the government cut the VAT for food products (other than bread and pastry) </a:t>
            </a:r>
            <a:r>
              <a:rPr lang="en-US" sz="2000" dirty="0">
                <a:cs typeface="ＭＳ Ｐゴシック"/>
              </a:rPr>
              <a:t>from </a:t>
            </a:r>
            <a:r>
              <a:rPr lang="en-US" sz="2000" dirty="0" smtClean="0">
                <a:cs typeface="ＭＳ Ｐゴシック"/>
              </a:rPr>
              <a:t>24% to 9%</a:t>
            </a: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In January 2016, the standard VAT rate for all other products was reduced </a:t>
            </a:r>
            <a:r>
              <a:rPr lang="en-US" sz="2000" dirty="0">
                <a:cs typeface="ＭＳ Ｐゴシック"/>
              </a:rPr>
              <a:t>from 24% to </a:t>
            </a:r>
            <a:r>
              <a:rPr lang="en-US" sz="2000" dirty="0" smtClean="0">
                <a:cs typeface="ＭＳ Ｐゴシック"/>
              </a:rPr>
              <a:t>20%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Other growth areas included IT &amp; Communications which contributed 0.8% to H1-2016 growth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Construction grew little, adding a low 0.2% to the H1-2016 growth, in spite of the need to upgrade the country’s infrastructure.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1088571"/>
            <a:ext cx="335280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i="1" dirty="0" smtClean="0">
                <a:solidFill>
                  <a:srgbClr val="800000"/>
                </a:solidFill>
              </a:rPr>
              <a:t>Contributions </a:t>
            </a:r>
            <a:r>
              <a:rPr lang="en-US" sz="1600" i="1" dirty="0">
                <a:solidFill>
                  <a:srgbClr val="800000"/>
                </a:solidFill>
              </a:rPr>
              <a:t>to GDP Growth </a:t>
            </a:r>
            <a:br>
              <a:rPr lang="en-US" sz="1600" i="1" dirty="0">
                <a:solidFill>
                  <a:srgbClr val="800000"/>
                </a:solidFill>
              </a:rPr>
            </a:br>
            <a:r>
              <a:rPr lang="en-US" sz="1600" i="1" dirty="0">
                <a:solidFill>
                  <a:srgbClr val="800000"/>
                </a:solidFill>
              </a:rPr>
              <a:t>by </a:t>
            </a:r>
            <a:r>
              <a:rPr lang="en-US" sz="1600" i="1" dirty="0" smtClean="0">
                <a:solidFill>
                  <a:srgbClr val="800000"/>
                </a:solidFill>
              </a:rPr>
              <a:t>Resources, </a:t>
            </a:r>
            <a:r>
              <a:rPr lang="en-US" sz="1600" i="1" dirty="0">
                <a:solidFill>
                  <a:srgbClr val="800000"/>
                </a:solidFill>
              </a:rPr>
              <a:t>percentage points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25022"/>
            <a:ext cx="4022155" cy="4411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0" name="Rectangle 27"/>
          <p:cNvSpPr>
            <a:spLocks noGrp="1" noChangeArrowheads="1"/>
          </p:cNvSpPr>
          <p:nvPr>
            <p:ph type="title"/>
          </p:nvPr>
        </p:nvSpPr>
        <p:spPr>
          <a:xfrm>
            <a:off x="3464" y="505529"/>
            <a:ext cx="9144000" cy="5334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/>
              </a:rPr>
              <a:t>            </a:t>
            </a:r>
            <a:r>
              <a:rPr lang="en-US" sz="2800" dirty="0" smtClean="0">
                <a:ea typeface="ＭＳ Ｐゴシック"/>
              </a:rPr>
              <a:t>Sources of Economic Growth – Demand Side</a:t>
            </a:r>
            <a:endParaRPr lang="ru-RU" sz="2800" dirty="0" smtClean="0">
              <a:ea typeface="ＭＳ Ｐゴシック"/>
            </a:endParaRPr>
          </a:p>
        </p:txBody>
      </p:sp>
      <p:sp>
        <p:nvSpPr>
          <p:cNvPr id="23561" name="TextBox 4"/>
          <p:cNvSpPr txBox="1">
            <a:spLocks noChangeArrowheads="1"/>
          </p:cNvSpPr>
          <p:nvPr/>
        </p:nvSpPr>
        <p:spPr bwMode="auto">
          <a:xfrm>
            <a:off x="95076" y="5597473"/>
            <a:ext cx="3657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i="1" dirty="0">
                <a:cs typeface="ＭＳ Ｐゴシック"/>
              </a:rPr>
              <a:t>Source: National Institute of Statistics</a:t>
            </a:r>
            <a:r>
              <a:rPr lang="en-US" sz="1200" i="1" dirty="0" smtClean="0">
                <a:cs typeface="ＭＳ Ｐゴシック"/>
              </a:rPr>
              <a:t>, </a:t>
            </a:r>
            <a:r>
              <a:rPr lang="en-US" sz="1200" i="1" dirty="0">
                <a:cs typeface="ＭＳ Ｐゴシック"/>
              </a:rPr>
              <a:t>The Bleyzer Foundation</a:t>
            </a:r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4267200" y="1320829"/>
            <a:ext cx="4734401" cy="518160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normAutofit/>
          </a:bodyPr>
          <a:lstStyle/>
          <a:p>
            <a:pPr marL="227013" indent="-227013"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On the demand side of GDP, since 2014 final consumption has been the main GDP growth contributor.</a:t>
            </a:r>
          </a:p>
          <a:p>
            <a:pPr marL="684213" lvl="1" indent="-227013"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The contribution of households consumption to the H1-2016 GDP growth rate was 6.8%, while the general government consumption contribution was a lower 0.4%;</a:t>
            </a:r>
          </a:p>
          <a:p>
            <a:pPr marL="227013" indent="-227013"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Gross fixed capital formation contributed 1.6% to H1-2016 economic growth; </a:t>
            </a:r>
          </a:p>
          <a:p>
            <a:pPr marL="227013" indent="-227013"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sz="2000" dirty="0" smtClean="0">
                <a:cs typeface="ＭＳ Ｐゴシック"/>
              </a:rPr>
              <a:t>But net exports had a negative 2.8% contribution to GDP growth, as higher consumption led to higher imports and  higher trade deficits. 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1" y="1077686"/>
            <a:ext cx="365760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i="1" dirty="0">
                <a:solidFill>
                  <a:srgbClr val="800000"/>
                </a:solidFill>
              </a:rPr>
              <a:t>Contributions to GDP Growth by </a:t>
            </a:r>
            <a:r>
              <a:rPr lang="en-US" sz="1600" i="1" dirty="0" smtClean="0">
                <a:solidFill>
                  <a:srgbClr val="800000"/>
                </a:solidFill>
              </a:rPr>
              <a:t>Uses </a:t>
            </a:r>
          </a:p>
          <a:p>
            <a:pPr algn="ctr">
              <a:lnSpc>
                <a:spcPct val="80000"/>
              </a:lnSpc>
            </a:pPr>
            <a:r>
              <a:rPr lang="en-US" sz="1600" i="1" dirty="0" smtClean="0">
                <a:solidFill>
                  <a:srgbClr val="800000"/>
                </a:solidFill>
              </a:rPr>
              <a:t>Components</a:t>
            </a:r>
            <a:r>
              <a:rPr lang="en-US" sz="1600" i="1" dirty="0">
                <a:solidFill>
                  <a:srgbClr val="800000"/>
                </a:solidFill>
              </a:rPr>
              <a:t>, percentage </a:t>
            </a:r>
            <a:r>
              <a:rPr lang="en-US" sz="1600" i="1" dirty="0" smtClean="0">
                <a:solidFill>
                  <a:srgbClr val="800000"/>
                </a:solidFill>
              </a:rPr>
              <a:t>points</a:t>
            </a:r>
            <a:endParaRPr lang="ru-RU" sz="1600" i="1" dirty="0">
              <a:solidFill>
                <a:srgbClr val="8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906" y="1642653"/>
            <a:ext cx="3911694" cy="3922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Rectangle 55"/>
          <p:cNvSpPr>
            <a:spLocks noChangeArrowheads="1"/>
          </p:cNvSpPr>
          <p:nvPr/>
        </p:nvSpPr>
        <p:spPr bwMode="auto">
          <a:xfrm>
            <a:off x="3518104" y="1142999"/>
            <a:ext cx="5549696" cy="5187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>
            <a:normAutofit fontScale="85000" lnSpcReduction="20000"/>
          </a:bodyPr>
          <a:lstStyle/>
          <a:p>
            <a:pPr marL="227013" indent="-22701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dirty="0" smtClean="0">
                <a:cs typeface="ＭＳ Ｐゴシック"/>
              </a:rPr>
              <a:t>Romania has maintained low consolidated fiscal budget deficits by reducing public investments in order to finance increases in public wages (+10.2% in 2016) and to cut Value Added Taxes, as noted earlier.</a:t>
            </a:r>
          </a:p>
          <a:p>
            <a:pPr marL="227013" indent="-22701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dirty="0" smtClean="0">
                <a:cs typeface="ＭＳ Ｐゴシック"/>
              </a:rPr>
              <a:t>The fiscal budget </a:t>
            </a:r>
            <a:r>
              <a:rPr lang="en-US" dirty="0">
                <a:cs typeface="ＭＳ Ｐゴシック"/>
              </a:rPr>
              <a:t>deficit </a:t>
            </a:r>
            <a:r>
              <a:rPr lang="en-US" dirty="0" smtClean="0">
                <a:cs typeface="ＭＳ Ｐゴシック"/>
              </a:rPr>
              <a:t>during January-July </a:t>
            </a:r>
            <a:r>
              <a:rPr lang="en-US" dirty="0">
                <a:cs typeface="ＭＳ Ｐゴシック"/>
              </a:rPr>
              <a:t>2016 was 0.2% of the GDP, compared with a 1.0% surplus in the same period of last </a:t>
            </a:r>
            <a:r>
              <a:rPr lang="en-US" dirty="0" smtClean="0">
                <a:cs typeface="ＭＳ Ｐゴシック"/>
              </a:rPr>
              <a:t>year.</a:t>
            </a:r>
            <a:endParaRPr lang="en-US" dirty="0">
              <a:cs typeface="ＭＳ Ｐゴシック"/>
            </a:endParaRP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cs typeface="ＭＳ Ｐゴシック"/>
              </a:rPr>
              <a:t>The fiscal budget is expected to show a 2.9% of GDP deficit in 2016, as usually budget deficit jumps by 1.5%-2.0% of GDP during the last month of the year;</a:t>
            </a:r>
          </a:p>
          <a:p>
            <a:pPr marL="227013" indent="-22701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Wingdings" pitchFamily="2" charset="2"/>
              <a:buChar char="§"/>
            </a:pPr>
            <a:r>
              <a:rPr lang="en-US" dirty="0" smtClean="0">
                <a:cs typeface="ＭＳ Ｐゴシック"/>
              </a:rPr>
              <a:t>Parliamentary elections are planned for December 2016, and politicians are likely to be generous with budget expenditures. The government is a caretaker one, without parliamentary support, so it can hardly oppose these excesses.</a:t>
            </a:r>
          </a:p>
          <a:p>
            <a:pPr marL="227013" indent="-227013">
              <a:lnSpc>
                <a:spcPct val="90000"/>
              </a:lnSpc>
              <a:spcBef>
                <a:spcPct val="30000"/>
              </a:spcBef>
              <a:buClr>
                <a:srgbClr val="738300"/>
              </a:buClr>
              <a:buFont typeface="Wingdings" pitchFamily="2" charset="2"/>
              <a:buChar char="§"/>
            </a:pPr>
            <a:endParaRPr lang="en-US" sz="2600" dirty="0">
              <a:cs typeface="ＭＳ Ｐゴシック"/>
            </a:endParaRPr>
          </a:p>
          <a:p>
            <a:pPr marL="800100" lvl="1" indent="-342900">
              <a:lnSpc>
                <a:spcPct val="90000"/>
              </a:lnSpc>
              <a:spcBef>
                <a:spcPct val="30000"/>
              </a:spcBef>
              <a:buClr>
                <a:srgbClr val="738300"/>
              </a:buClr>
              <a:buFont typeface="Arial" panose="020B0604020202020204" pitchFamily="34" charset="0"/>
              <a:buChar char="•"/>
            </a:pPr>
            <a:endParaRPr lang="en-US" dirty="0">
              <a:cs typeface="ＭＳ Ｐゴシック"/>
            </a:endParaRPr>
          </a:p>
        </p:txBody>
      </p:sp>
      <p:sp>
        <p:nvSpPr>
          <p:cNvPr id="25610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533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ea typeface="ＭＳ Ｐゴシック"/>
              </a:rPr>
              <a:t>                              </a:t>
            </a:r>
            <a:r>
              <a:rPr lang="en-US" dirty="0" smtClean="0">
                <a:solidFill>
                  <a:srgbClr val="800000"/>
                </a:solidFill>
                <a:ea typeface="ＭＳ Ｐゴシック"/>
              </a:rPr>
              <a:t>Fiscal Policy</a:t>
            </a:r>
            <a:endParaRPr lang="ru-RU" dirty="0" smtClean="0">
              <a:solidFill>
                <a:srgbClr val="800000"/>
              </a:solidFill>
              <a:ea typeface="ＭＳ Ｐゴシック"/>
            </a:endParaRPr>
          </a:p>
        </p:txBody>
      </p:sp>
      <p:sp>
        <p:nvSpPr>
          <p:cNvPr id="25611" name="TextBox 16"/>
          <p:cNvSpPr txBox="1">
            <a:spLocks noChangeArrowheads="1"/>
          </p:cNvSpPr>
          <p:nvPr/>
        </p:nvSpPr>
        <p:spPr bwMode="auto">
          <a:xfrm>
            <a:off x="165100" y="1143000"/>
            <a:ext cx="312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i="1" dirty="0">
                <a:solidFill>
                  <a:srgbClr val="800000"/>
                </a:solidFill>
                <a:cs typeface="ＭＳ Ｐゴシック"/>
              </a:rPr>
              <a:t>Consolidated Budget </a:t>
            </a:r>
            <a:r>
              <a:rPr lang="en-US" sz="1800" i="1" dirty="0" smtClean="0">
                <a:solidFill>
                  <a:srgbClr val="800000"/>
                </a:solidFill>
                <a:cs typeface="ＭＳ Ｐゴシック"/>
              </a:rPr>
              <a:t>Deficit, </a:t>
            </a:r>
          </a:p>
          <a:p>
            <a:pPr algn="ctr"/>
            <a:r>
              <a:rPr lang="en-US" sz="1800" i="1" dirty="0" smtClean="0">
                <a:solidFill>
                  <a:srgbClr val="800000"/>
                </a:solidFill>
                <a:cs typeface="ＭＳ Ｐゴシック"/>
              </a:rPr>
              <a:t>% </a:t>
            </a:r>
            <a:r>
              <a:rPr lang="en-US" sz="1800" i="1" dirty="0">
                <a:solidFill>
                  <a:srgbClr val="800000"/>
                </a:solidFill>
                <a:cs typeface="ＭＳ Ｐゴシック"/>
              </a:rPr>
              <a:t>of GDP </a:t>
            </a:r>
            <a:endParaRPr lang="ru-RU" sz="1800" i="1" dirty="0">
              <a:solidFill>
                <a:srgbClr val="800000"/>
              </a:solidFill>
              <a:cs typeface="ＭＳ Ｐゴシック"/>
            </a:endParaRPr>
          </a:p>
        </p:txBody>
      </p:sp>
      <p:sp>
        <p:nvSpPr>
          <p:cNvPr id="25612" name="TextBox 5"/>
          <p:cNvSpPr txBox="1">
            <a:spLocks noChangeArrowheads="1"/>
          </p:cNvSpPr>
          <p:nvPr/>
        </p:nvSpPr>
        <p:spPr bwMode="auto">
          <a:xfrm>
            <a:off x="0" y="5591743"/>
            <a:ext cx="31242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 dirty="0">
                <a:cs typeface="ＭＳ Ｐゴシック"/>
              </a:rPr>
              <a:t>Source: </a:t>
            </a:r>
            <a:r>
              <a:rPr lang="en-US" sz="1400" i="1" dirty="0" smtClean="0">
                <a:cs typeface="ＭＳ Ｐゴシック"/>
              </a:rPr>
              <a:t>National </a:t>
            </a:r>
            <a:r>
              <a:rPr lang="en-US" sz="1400" i="1" dirty="0">
                <a:cs typeface="ＭＳ Ｐゴシック"/>
              </a:rPr>
              <a:t>Bank of Romania, Ministry of Public Finance, The Bleyzer Foundation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797" y="2261606"/>
            <a:ext cx="2804403" cy="3127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8" name="Text Box 12"/>
          <p:cNvSpPr txBox="1">
            <a:spLocks noChangeArrowheads="1"/>
          </p:cNvSpPr>
          <p:nvPr/>
        </p:nvSpPr>
        <p:spPr bwMode="auto">
          <a:xfrm>
            <a:off x="1431925" y="5603875"/>
            <a:ext cx="2911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cs typeface="ＭＳ Ｐゴシック"/>
            </a:endParaRPr>
          </a:p>
        </p:txBody>
      </p:sp>
      <p:sp>
        <p:nvSpPr>
          <p:cNvPr id="27659" name="Rectangle 0"/>
          <p:cNvSpPr>
            <a:spLocks noChangeArrowheads="1"/>
          </p:cNvSpPr>
          <p:nvPr/>
        </p:nvSpPr>
        <p:spPr bwMode="auto">
          <a:xfrm>
            <a:off x="4114800" y="1157288"/>
            <a:ext cx="4876800" cy="501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>
            <a:normAutofit/>
          </a:bodyPr>
          <a:lstStyle/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2100" dirty="0" smtClean="0">
                <a:cs typeface="ＭＳ Ｐゴシック"/>
              </a:rPr>
              <a:t>Inflation at end-July 2016 was -0.8% yoy due to negative contributions of -2.2% yoy and -0.9% yoy from non-food and services prices, respectively;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2100" dirty="0" smtClean="0">
                <a:cs typeface="ＭＳ Ｐゴシック"/>
              </a:rPr>
              <a:t>The VAT cut implemented in January 2016 for non-food goods led to the above declines in prices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2100" dirty="0" smtClean="0">
                <a:cs typeface="ＭＳ Ｐゴシック"/>
              </a:rPr>
              <a:t>The </a:t>
            </a:r>
            <a:r>
              <a:rPr lang="en-US" sz="2100" dirty="0">
                <a:cs typeface="ＭＳ Ｐゴシック"/>
              </a:rPr>
              <a:t>base effect </a:t>
            </a:r>
            <a:r>
              <a:rPr lang="en-US" sz="2100" dirty="0" smtClean="0">
                <a:cs typeface="ＭＳ Ｐゴシック"/>
              </a:rPr>
              <a:t>from </a:t>
            </a:r>
            <a:r>
              <a:rPr lang="en-US" sz="2100" dirty="0">
                <a:cs typeface="ＭＳ Ｐゴシック"/>
              </a:rPr>
              <a:t>the </a:t>
            </a:r>
            <a:r>
              <a:rPr lang="en-US" sz="2100" dirty="0" smtClean="0">
                <a:cs typeface="ＭＳ Ｐゴシック"/>
              </a:rPr>
              <a:t>cut of VAT on food </a:t>
            </a:r>
            <a:r>
              <a:rPr lang="en-US" sz="2100" dirty="0">
                <a:cs typeface="ＭＳ Ｐゴシック"/>
              </a:rPr>
              <a:t>products VAT </a:t>
            </a:r>
            <a:r>
              <a:rPr lang="en-US" sz="2100" dirty="0" smtClean="0">
                <a:cs typeface="ＭＳ Ｐゴシック"/>
              </a:rPr>
              <a:t>has already  expired, with food product prices increasing 1.3% yoy in July 2016;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2100" dirty="0" smtClean="0">
                <a:cs typeface="ＭＳ Ｐゴシック"/>
              </a:rPr>
              <a:t>The NBR expects the end-2016 inflation to remain negative, at -0.4% yoy; </a:t>
            </a:r>
            <a:endParaRPr lang="en-US" sz="2100" dirty="0">
              <a:cs typeface="ＭＳ Ｐゴシック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rgbClr val="738300"/>
              </a:buClr>
              <a:buFont typeface="Arial" charset="0"/>
              <a:buChar char="•"/>
            </a:pPr>
            <a:endParaRPr lang="en-US" sz="2100" dirty="0">
              <a:cs typeface="ＭＳ Ｐゴシック"/>
            </a:endParaRPr>
          </a:p>
        </p:txBody>
      </p:sp>
      <p:sp>
        <p:nvSpPr>
          <p:cNvPr id="27660" name="Rectangle 1028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/>
              </a:rPr>
              <a:t>                   Monetary Policy and Inflation</a:t>
            </a:r>
            <a:endParaRPr lang="ru-RU" dirty="0" smtClean="0">
              <a:ea typeface="ＭＳ Ｐゴシック"/>
            </a:endParaRPr>
          </a:p>
        </p:txBody>
      </p:sp>
      <p:sp>
        <p:nvSpPr>
          <p:cNvPr id="27661" name="TextBox 21"/>
          <p:cNvSpPr txBox="1">
            <a:spLocks noChangeArrowheads="1"/>
          </p:cNvSpPr>
          <p:nvPr/>
        </p:nvSpPr>
        <p:spPr bwMode="auto">
          <a:xfrm>
            <a:off x="152400" y="1143000"/>
            <a:ext cx="3505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b="1" i="1" dirty="0">
                <a:solidFill>
                  <a:srgbClr val="800000"/>
                </a:solidFill>
                <a:cs typeface="ＭＳ Ｐゴシック"/>
              </a:rPr>
              <a:t>Consumer prices, </a:t>
            </a:r>
            <a:endParaRPr lang="en-US" sz="1800" b="1" i="1" dirty="0" smtClean="0">
              <a:solidFill>
                <a:srgbClr val="800000"/>
              </a:solidFill>
              <a:cs typeface="ＭＳ Ｐゴシック"/>
            </a:endParaRPr>
          </a:p>
          <a:p>
            <a:pPr algn="ctr"/>
            <a:r>
              <a:rPr lang="en-US" sz="1800" b="1" i="1" dirty="0" smtClean="0">
                <a:solidFill>
                  <a:srgbClr val="800000"/>
                </a:solidFill>
                <a:cs typeface="ＭＳ Ｐゴシック"/>
              </a:rPr>
              <a:t>% </a:t>
            </a:r>
            <a:r>
              <a:rPr lang="en-US" sz="1800" b="1" i="1" dirty="0">
                <a:solidFill>
                  <a:srgbClr val="800000"/>
                </a:solidFill>
                <a:cs typeface="ＭＳ Ｐゴシック"/>
              </a:rPr>
              <a:t>annual </a:t>
            </a:r>
            <a:r>
              <a:rPr lang="en-US" sz="1800" b="1" i="1" dirty="0" smtClean="0">
                <a:solidFill>
                  <a:srgbClr val="800000"/>
                </a:solidFill>
                <a:cs typeface="ＭＳ Ｐゴシック"/>
              </a:rPr>
              <a:t>change eop</a:t>
            </a:r>
            <a:endParaRPr lang="ru-RU" sz="1800" b="1" i="1" dirty="0">
              <a:solidFill>
                <a:srgbClr val="800000"/>
              </a:solidFill>
              <a:cs typeface="ＭＳ Ｐゴシック"/>
            </a:endParaRPr>
          </a:p>
        </p:txBody>
      </p:sp>
      <p:sp>
        <p:nvSpPr>
          <p:cNvPr id="27663" name="TextBox 8"/>
          <p:cNvSpPr txBox="1">
            <a:spLocks noChangeArrowheads="1"/>
          </p:cNvSpPr>
          <p:nvPr/>
        </p:nvSpPr>
        <p:spPr bwMode="auto">
          <a:xfrm>
            <a:off x="76200" y="5231140"/>
            <a:ext cx="365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i="1" dirty="0">
                <a:cs typeface="ＭＳ Ｐゴシック"/>
              </a:rPr>
              <a:t>Source: National Institute of Statistics, </a:t>
            </a:r>
            <a:r>
              <a:rPr lang="en-US" sz="1400" i="1" dirty="0" smtClean="0">
                <a:cs typeface="ＭＳ Ｐゴシック"/>
              </a:rPr>
              <a:t>The </a:t>
            </a:r>
            <a:r>
              <a:rPr lang="en-US" sz="1400" i="1" dirty="0">
                <a:cs typeface="ＭＳ Ｐゴシック"/>
              </a:rPr>
              <a:t>Bleyzer Foundation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791" y="1731835"/>
            <a:ext cx="3640930" cy="3499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ＭＳ Ｐゴシック"/>
            </a:endParaRPr>
          </a:p>
        </p:txBody>
      </p:sp>
      <p:sp>
        <p:nvSpPr>
          <p:cNvPr id="2970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533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solidFill>
                  <a:srgbClr val="800000"/>
                </a:solidFill>
                <a:ea typeface="ＭＳ Ｐゴシック"/>
              </a:rPr>
              <a:t>Current Account and Foreign Trade</a:t>
            </a:r>
            <a:endParaRPr lang="ru-RU" dirty="0" smtClean="0">
              <a:solidFill>
                <a:srgbClr val="800000"/>
              </a:solidFill>
              <a:ea typeface="ＭＳ Ｐゴシック"/>
            </a:endParaRPr>
          </a:p>
        </p:txBody>
      </p:sp>
      <p:sp>
        <p:nvSpPr>
          <p:cNvPr id="29710" name="Rectangle 53"/>
          <p:cNvSpPr>
            <a:spLocks noChangeArrowheads="1"/>
          </p:cNvSpPr>
          <p:nvPr/>
        </p:nvSpPr>
        <p:spPr bwMode="auto">
          <a:xfrm>
            <a:off x="3200400" y="1239763"/>
            <a:ext cx="5867400" cy="493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>
            <a:normAutofit fontScale="85000" lnSpcReduction="10000"/>
          </a:bodyPr>
          <a:lstStyle/>
          <a:p>
            <a:pPr marL="227013" indent="-227013">
              <a:lnSpc>
                <a:spcPct val="120000"/>
              </a:lnSpc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1900" dirty="0" smtClean="0"/>
              <a:t>Romania’s current </a:t>
            </a:r>
            <a:r>
              <a:rPr lang="en-US" sz="1900" dirty="0"/>
              <a:t>account deficits and the level of public </a:t>
            </a:r>
            <a:r>
              <a:rPr lang="en-US" sz="1900" dirty="0" smtClean="0"/>
              <a:t>debt are comfortable, thanks to reform carried out in the recent past</a:t>
            </a:r>
            <a:endParaRPr lang="en-US" sz="1900" dirty="0"/>
          </a:p>
          <a:p>
            <a:pPr marL="227013" indent="-227013">
              <a:lnSpc>
                <a:spcPct val="120000"/>
              </a:lnSpc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1900" dirty="0" smtClean="0"/>
              <a:t>However, the current account deficit is widening due to increases in imports associated with expanded consumption.  </a:t>
            </a:r>
          </a:p>
          <a:p>
            <a:pPr marL="227013" indent="-227013">
              <a:lnSpc>
                <a:spcPct val="120000"/>
              </a:lnSpc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1900" dirty="0" smtClean="0"/>
              <a:t>But the CA deficit is still at manageable levels at 1.1% of the GDP in 2015 and expected to reach 2.9% of GDP in 2016</a:t>
            </a:r>
          </a:p>
          <a:p>
            <a:pPr marL="227013" indent="-227013">
              <a:lnSpc>
                <a:spcPct val="120000"/>
              </a:lnSpc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1900" dirty="0" smtClean="0"/>
              <a:t>During H1-2016, CA deficit reached EUR 2.5 billion, up from EUR 0.4 billion in H1-2015 </a:t>
            </a:r>
          </a:p>
          <a:p>
            <a:pPr marL="227013" indent="-227013">
              <a:lnSpc>
                <a:spcPct val="120000"/>
              </a:lnSpc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1900" dirty="0" smtClean="0"/>
              <a:t>The increase is mainly due to deficits in the trade of goods, which reached EUR 4.0 billion during H1-2016, up from EUR 2.9 billion during H1-2015; </a:t>
            </a:r>
          </a:p>
          <a:p>
            <a:pPr marL="227013" indent="-227013">
              <a:lnSpc>
                <a:spcPct val="120000"/>
              </a:lnSpc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1900" dirty="0" smtClean="0">
                <a:cs typeface="ＭＳ Ｐゴシック"/>
              </a:rPr>
              <a:t>Foreign direct investments amounted to EUR 1.9 billion during H1-2016;</a:t>
            </a:r>
          </a:p>
          <a:p>
            <a:pPr marL="227013" indent="-227013">
              <a:lnSpc>
                <a:spcPct val="120000"/>
              </a:lnSpc>
              <a:spcAft>
                <a:spcPts val="600"/>
              </a:spcAft>
              <a:buClr>
                <a:srgbClr val="738300"/>
              </a:buClr>
              <a:buFont typeface="Arial" charset="0"/>
              <a:buChar char="•"/>
            </a:pPr>
            <a:r>
              <a:rPr lang="en-US" sz="1900" dirty="0" smtClean="0">
                <a:cs typeface="ＭＳ Ｐゴシック"/>
              </a:rPr>
              <a:t>Public and publicly guaranteed debt remains at low levels by EU standards, at 38.4% of GDP as of end-2015;</a:t>
            </a:r>
          </a:p>
        </p:txBody>
      </p:sp>
      <p:sp>
        <p:nvSpPr>
          <p:cNvPr id="29711" name="TextBox 22"/>
          <p:cNvSpPr txBox="1">
            <a:spLocks noChangeArrowheads="1"/>
          </p:cNvSpPr>
          <p:nvPr/>
        </p:nvSpPr>
        <p:spPr bwMode="auto">
          <a:xfrm>
            <a:off x="152400" y="9906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i="1" dirty="0">
                <a:solidFill>
                  <a:srgbClr val="800000"/>
                </a:solidFill>
                <a:cs typeface="ＭＳ Ｐゴシック"/>
              </a:rPr>
              <a:t>Current account, </a:t>
            </a:r>
            <a:r>
              <a:rPr lang="en-US" sz="1800" i="1" dirty="0" smtClean="0">
                <a:solidFill>
                  <a:srgbClr val="800000"/>
                </a:solidFill>
                <a:cs typeface="ＭＳ Ｐゴシック"/>
              </a:rPr>
              <a:t>bn </a:t>
            </a:r>
            <a:r>
              <a:rPr lang="en-US" sz="1800" i="1" dirty="0">
                <a:solidFill>
                  <a:srgbClr val="800000"/>
                </a:solidFill>
                <a:cs typeface="ＭＳ Ｐゴシック"/>
              </a:rPr>
              <a:t>Euro</a:t>
            </a:r>
            <a:endParaRPr lang="ru-RU" sz="1800" i="1" dirty="0">
              <a:solidFill>
                <a:srgbClr val="800000"/>
              </a:solidFill>
              <a:cs typeface="ＭＳ Ｐゴシック"/>
            </a:endParaRPr>
          </a:p>
        </p:txBody>
      </p:sp>
      <p:sp>
        <p:nvSpPr>
          <p:cNvPr id="29712" name="TextBox 23"/>
          <p:cNvSpPr txBox="1">
            <a:spLocks noChangeArrowheads="1"/>
          </p:cNvSpPr>
          <p:nvPr/>
        </p:nvSpPr>
        <p:spPr bwMode="auto">
          <a:xfrm>
            <a:off x="228600" y="32766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i="1" dirty="0">
                <a:solidFill>
                  <a:srgbClr val="800000"/>
                </a:solidFill>
                <a:cs typeface="ＭＳ Ｐゴシック"/>
              </a:rPr>
              <a:t>Net FDI inflows</a:t>
            </a:r>
            <a:endParaRPr lang="ru-RU" sz="1800" i="1" dirty="0">
              <a:solidFill>
                <a:srgbClr val="800000"/>
              </a:solidFill>
              <a:cs typeface="ＭＳ Ｐゴシック"/>
            </a:endParaRPr>
          </a:p>
        </p:txBody>
      </p:sp>
      <p:sp>
        <p:nvSpPr>
          <p:cNvPr id="29713" name="TextBox 8"/>
          <p:cNvSpPr txBox="1">
            <a:spLocks noChangeArrowheads="1"/>
          </p:cNvSpPr>
          <p:nvPr/>
        </p:nvSpPr>
        <p:spPr bwMode="auto">
          <a:xfrm>
            <a:off x="0" y="5791200"/>
            <a:ext cx="3200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i="1" dirty="0">
                <a:cs typeface="ＭＳ Ｐゴシック"/>
              </a:rPr>
              <a:t>Source: National Institute of Statistics, National Bank of Romania, Ministry of Public Finance, The Bleyzer Foundation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12" y="3708401"/>
            <a:ext cx="3289888" cy="2145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2158" y="1239763"/>
            <a:ext cx="3065477" cy="1990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ＭＳ Ｐゴシック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5334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/>
              </a:rPr>
              <a:t>                      Outlook for 2016 and 2017</a:t>
            </a:r>
            <a:endParaRPr lang="ru-RU" dirty="0" smtClean="0">
              <a:ea typeface="ＭＳ Ｐゴシック"/>
            </a:endParaRPr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839200" cy="5181600"/>
          </a:xfrm>
        </p:spPr>
        <p:txBody>
          <a:bodyPr>
            <a:noAutofit/>
          </a:bodyPr>
          <a:lstStyle/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In 2016, GDP growth will reach 5.0%, slightly slowing down during 2017</a:t>
            </a:r>
          </a:p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Consumption </a:t>
            </a:r>
            <a:r>
              <a:rPr lang="en-US" sz="1800" dirty="0">
                <a:ea typeface="ＭＳ Ｐゴシック"/>
              </a:rPr>
              <a:t>will remain the main </a:t>
            </a:r>
            <a:r>
              <a:rPr lang="en-US" sz="1800" dirty="0" smtClean="0">
                <a:ea typeface="ＭＳ Ｐゴシック"/>
              </a:rPr>
              <a:t>GDP growth driver, due to cuts in the VAT rate</a:t>
            </a:r>
          </a:p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Increasing consumption should lead to increases in trade and current account deficits:</a:t>
            </a:r>
          </a:p>
          <a:p>
            <a:pPr marL="636588" lvl="1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The trade deficit was up 30% yoy during Jan-Jul 2016 reaching EUR 5.1 billion</a:t>
            </a:r>
          </a:p>
          <a:p>
            <a:pPr marL="636588" lvl="1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The current account deficit reached EUR 2.5 billion over January-June 2016, up from EUR 0.4 billion over the same period of last year. For 2016 the CA deficit is expected at 2.9% of the GDP</a:t>
            </a:r>
            <a:endParaRPr lang="en-US" sz="1800" dirty="0">
              <a:ea typeface="ＭＳ Ｐゴシック"/>
            </a:endParaRPr>
          </a:p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The year 2016 is been strongly influenced by political life:</a:t>
            </a:r>
          </a:p>
          <a:p>
            <a:pPr marL="636588" lvl="1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In </a:t>
            </a:r>
            <a:r>
              <a:rPr lang="en-US" sz="1800" dirty="0">
                <a:ea typeface="ＭＳ Ｐゴシック"/>
              </a:rPr>
              <a:t>December 2016 Romania will </a:t>
            </a:r>
            <a:r>
              <a:rPr lang="en-US" sz="1800" dirty="0" smtClean="0">
                <a:ea typeface="ＭＳ Ｐゴシック"/>
              </a:rPr>
              <a:t>have parliamentary elections</a:t>
            </a:r>
          </a:p>
          <a:p>
            <a:pPr marL="636588" lvl="1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The current government is a technocrat one, led by Mr. Dacian Ciolos, an ex-EU Agriculture Commissioner. Mr. Ciolos stated it will not take part in the 2016 elections</a:t>
            </a:r>
            <a:endParaRPr lang="en-US" sz="1800" dirty="0">
              <a:ea typeface="ＭＳ Ｐゴシック"/>
            </a:endParaRPr>
          </a:p>
          <a:p>
            <a:pPr marL="636588" lvl="1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All </a:t>
            </a:r>
            <a:r>
              <a:rPr lang="en-US" sz="1800" dirty="0">
                <a:ea typeface="ＭＳ Ｐゴシック"/>
              </a:rPr>
              <a:t>parliamentary parties are eager to distribute public money ahead of the elections, </a:t>
            </a:r>
            <a:r>
              <a:rPr lang="en-US" sz="1800" dirty="0" smtClean="0">
                <a:ea typeface="ＭＳ Ｐゴシック"/>
              </a:rPr>
              <a:t>with little consideration </a:t>
            </a:r>
            <a:r>
              <a:rPr lang="en-US" sz="1800" dirty="0">
                <a:ea typeface="ＭＳ Ｐゴシック"/>
              </a:rPr>
              <a:t>to </a:t>
            </a:r>
            <a:r>
              <a:rPr lang="en-US" sz="1800" dirty="0" smtClean="0">
                <a:ea typeface="ＭＳ Ｐゴシック"/>
              </a:rPr>
              <a:t>financing </a:t>
            </a:r>
            <a:r>
              <a:rPr lang="en-US" sz="1800" dirty="0">
                <a:ea typeface="ＭＳ Ｐゴシック"/>
              </a:rPr>
              <a:t>needs</a:t>
            </a:r>
            <a:r>
              <a:rPr lang="en-US" sz="1800" dirty="0" smtClean="0">
                <a:ea typeface="ＭＳ Ｐゴシック"/>
              </a:rPr>
              <a:t>;</a:t>
            </a:r>
            <a:endParaRPr lang="en-US" sz="1800" dirty="0">
              <a:ea typeface="ＭＳ Ｐゴシック"/>
            </a:endParaRPr>
          </a:p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Romania remains unable to use EU funds and this is likely to remain an issue in the future</a:t>
            </a:r>
          </a:p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Infrastructure remains inadequate, with no government able to correct it:</a:t>
            </a:r>
          </a:p>
          <a:p>
            <a:pPr marL="636588" lvl="1" indent="-236538">
              <a:lnSpc>
                <a:spcPct val="9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>
                <a:ea typeface="ＭＳ Ｐゴシック"/>
              </a:rPr>
              <a:t>The strong performance of the National Anticorruption Directorate has became a deterrent for government initiatives. Nobody wants to become a target by pushing a project, while being fired for doing nothing is unheard of in the government.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38452</TotalTime>
  <Words>1014</Words>
  <Application>Microsoft Office PowerPoint</Application>
  <PresentationFormat>On-screen Show (4:3)</PresentationFormat>
  <Paragraphs>76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Key Macroeconomic Indicators</vt:lpstr>
      <vt:lpstr>             Sources of Economic Growth – Supply Side</vt:lpstr>
      <vt:lpstr>            Sources of Economic Growth – Demand Side</vt:lpstr>
      <vt:lpstr>                              Fiscal Policy</vt:lpstr>
      <vt:lpstr>                   Monetary Policy and Inflation</vt:lpstr>
      <vt:lpstr>Current Account and Foreign Trade</vt:lpstr>
      <vt:lpstr>                      Outlook for 2016 and 2017</vt:lpstr>
    </vt:vector>
  </TitlesOfParts>
  <Company>Axiom Design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Edi</dc:creator>
  <cp:lastModifiedBy>Edi Segura</cp:lastModifiedBy>
  <cp:revision>1178</cp:revision>
  <cp:lastPrinted>2013-05-21T08:46:42Z</cp:lastPrinted>
  <dcterms:created xsi:type="dcterms:W3CDTF">2003-09-30T12:49:53Z</dcterms:created>
  <dcterms:modified xsi:type="dcterms:W3CDTF">2016-09-13T10:11:46Z</dcterms:modified>
</cp:coreProperties>
</file>